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7" r:id="rId3"/>
    <p:sldId id="25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AE06-DD7F-4DF8-ACF1-086EDECE0F7A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5A7E9-AF65-478A-B2EB-96B7E58BEE33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16633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4F753D-F753-43C1-AF5D-6FA2A8ED2C6D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813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7B8F5-59EB-CD6E-F867-856B37A8E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79817-BA6A-7193-ABA1-91C4562A8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AEB82-2D14-5DDD-268A-16852038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D9589-2DEC-D8D4-98AC-F20490807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85927-7D5A-7791-6B01-8C0B6DACD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49143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0E706-F8F3-A363-458A-52F1D962A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478A6D-504D-B407-1EAE-DE3E75CCD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6806C-BD48-52A6-1C5E-78CF1518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DAA04-80F1-DE6D-589E-BA364D89E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B81E6-8B1C-A05A-BDCC-4F8D08D6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9028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D80C46-C0F5-325C-0D11-484BC16BBF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45871-2C8D-1CBE-DA95-C377333D1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29DEE-3DA3-A881-F213-464012549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4146F-99F0-10FE-25F9-1333C454A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BD260-4D63-78F2-A0AF-023453DC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83895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1E24E-C95A-19D4-7645-1DE632961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43A62E-BE60-81E3-914A-99A0440D9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DF066-E593-4FD6-5D93-2BBA5FDB8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D51A8-7BA7-6C36-7CB3-530E2B8AB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1F3C0-A978-5E14-703F-81E37EBA3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30162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A684E-7B9E-8BFD-39E1-27B29DECB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E564E-10B3-5E4B-AC2A-4F6990D21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C2F10-086D-3649-D67C-EBF82BAB9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4F5C4-F311-ECDA-50E2-0DD6FFAAA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D4828-7BD1-2606-D60B-22457E16C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64985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88DA-6B25-5B0B-11F6-64370FCA1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9F816-3277-ECD9-F990-EDDEBE3F0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7C41F-20CF-DD1A-A751-F52ADE307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D65FD-9282-53C4-5671-7FAB696BC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3C3DA-D0DA-B263-E555-AF4E9A55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23550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78685-8668-4F58-6574-57FA1B890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C863A-2869-0E98-89DE-55FA11D64F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E481E-3C80-716D-0E91-3C2B7D964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754EE-D596-FBCB-3066-AE36B94E4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7806C-6ABD-8504-7A05-7E6E76FC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A00C8-08BF-97DD-C9D9-CF2AAEA0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128404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3C497-693D-B654-B499-6B5A87FC5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C759-2C6C-98E0-DB1C-34746C22B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EBB7B-1595-14E1-D345-F08368871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B38BBB-DF60-2B65-2469-BA8167DC3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D77B2D-F370-AAFC-E307-DB1C79DED2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AC36E1-61F0-9865-6A66-6C29413D4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8FE60-4DF5-7773-0AFD-242660F95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EF4CB5-9FFC-2F8E-7069-0051AAC4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048484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19FD-7606-3B25-22E4-429C5E12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A160F-348D-2A0A-E19F-9E0FACF52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F790-3093-8012-454B-72B5E14D3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D27D1-0FDE-6752-D78E-46553B97F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849651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0D9C6C-0A92-6EEF-F356-4AED0DB9E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598DA-FEFB-D856-BF61-FC357C12F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170351-8A88-11AF-D5E1-9D361A8C3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5298504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97D7-76F4-7501-3357-A8025C27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0899F-AEDC-A1AF-32D4-0D413FAEE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CB4C1-E391-5E22-6106-E28CCD39C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07480-684B-626B-1EEA-44808E42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74714-68E0-D5C9-E41C-E2372C491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505FA-4DCF-CEED-2728-995BEFA4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64971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AAC75-D92A-027E-E131-98B6C0D13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E791A-4545-B112-D228-D480E1BA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2199A-3BA5-1140-B830-33BBEACB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72160-27A3-B688-E5D5-B4E403CA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AD837-7509-962A-3361-3813E50A2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836273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C26F9-0E5E-F1D5-7611-B22D5BFCB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70A56E-CAF8-0377-DE11-4EEE5A1D9C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265697-E7D2-8970-9EF9-0BC3E9FE7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1EBB5-CAAC-E671-7D43-582D21961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EB21B-C023-D360-3577-BD330A720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D7271-7E42-33D5-BC38-83269EB5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39563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84F14-899E-2209-2A41-02656527C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B336D-54B5-B88A-DA87-A32EDF062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76994-E07E-0B61-EC46-D9D51FA1F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0B4EA-BA53-003E-A1EE-D8FA3426B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7E0BB-497A-2708-7644-1A4AE2D6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038954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0D8027-77A5-99B1-A1EA-788F5DAADB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B4CDD-D533-C485-CD44-3BCFB379C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C7705-A072-6D9C-464B-1E429F1F2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AA93B-22DB-CECE-5BF4-EA6E1CA9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28B0A-DA0B-D99A-5EFD-33F36EAF9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85077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A0590-6467-9C1A-EAF7-11364FC21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33B7F-817A-4B2B-DA31-871EA40DA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DB1BC-B209-D5C1-7B70-A24B3A71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B68F3-6FC0-5B4B-78AA-4AA7C30E9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C64E7-E88C-3CC2-0EA8-2D3D10BDE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38348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2426-A66E-3552-2761-6FA27629C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1A638-ACF2-91D6-4BC9-57480989A8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DC77D-64CF-7AEA-3E48-84D8CA4F1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9882C-CF87-CFC1-D348-84018B27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107CA-EF36-60AA-38B8-DE4EEAAD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3D93B-B75D-C788-C049-15B135A0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8678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AC52-CC50-70C3-C4CF-D8CE489A9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AF1B1-FB71-9372-D8D2-0E582696A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B4B21-D96B-7A40-A188-1E85530DF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5CE34-354D-F235-BC65-776A43BFFB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5A43DE-3F2B-5B18-1661-BCB95329D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6D1CA0-1904-DC9A-01AA-7BA9F0BA6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42E601-2469-19BD-1BC5-2285FAA2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AE61D8-397D-2B3F-C46D-C7599A35F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84940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BD47B-CA83-4DA1-78F7-3E447F57E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12D3A7-8989-D511-5F03-227DECAFA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DD348-E6CF-7F3B-11A5-F027A62D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27AF0-880A-3E0B-EF5A-676CF35F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64755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84DED7-CAEE-36A5-B7E4-DCFCADA2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031D67-76C4-4E6F-4113-37158CBF7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89DD5-DBE6-E10E-52C1-B996FE932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88046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8E019-F103-7475-162F-CD0395F62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5C46C-A30B-0A7F-2BA8-C729FAD52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756C3-119B-37BD-B77A-36BF72B30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E25D38-3B05-24FD-4B35-BBC8A0CEC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4677B-86E5-D602-6B34-48E34FD41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A9FCF-E11F-1989-F778-7CD7AC3DC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9445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CEB70-E705-D6B5-B7AE-DD7872E07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90DCF9-040A-48F7-2AF1-CC0D92F6A1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03638-FCDE-DAF1-679F-C82DD95DA8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5F752-3CA0-B1DA-FB8E-54CFD0071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4C7A4-F7E2-A567-3724-1FC8F152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D20A1-902C-5F54-77DC-7D864192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90593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A5EB67-C8FC-30DD-B9E3-D98C292C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EA0C6-E784-6D93-3898-1FF34D0BC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1C3EF-0494-79A5-D62C-D9E370C95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FAEF74-353E-47AB-AA9A-EBC46961DDBE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2FD30-D1E3-8E9A-4271-7DB1BF113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707C3-77BF-3BBC-241F-B9A977049F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9FA690-647F-4912-870F-F443AADC7F41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9090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E67DB3-5610-1D13-59AF-2840DFD6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4B846-B415-C94D-6F59-E58DC5D45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3BBF8-B2EF-42BD-F286-B1C5008C04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E052BD-3BCD-4514-939B-37BF2EB498D9}" type="datetimeFigureOut">
              <a:rPr lang="en-ID" smtClean="0"/>
              <a:t>12/02/2025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4DAB8-4514-05FD-0200-6D3C4EA81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73F-6872-E9E1-AD6F-84E55B7C0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24FF60-9B19-4A84-A068-DE8AD1CD327E}" type="slidenum">
              <a:rPr lang="en-ID" smtClean="0"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3408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t="-10000" r="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D22A88-9D9E-88BE-DCF7-ED074298B3EF}"/>
              </a:ext>
            </a:extLst>
          </p:cNvPr>
          <p:cNvSpPr>
            <a:spLocks noChangeAspect="1"/>
          </p:cNvSpPr>
          <p:nvPr/>
        </p:nvSpPr>
        <p:spPr>
          <a:xfrm rot="4740000" flipH="1">
            <a:off x="4309016" y="-981690"/>
            <a:ext cx="8589704" cy="8555211"/>
          </a:xfrm>
          <a:custGeom>
            <a:avLst/>
            <a:gdLst>
              <a:gd name="connsiteX0" fmla="*/ 0 w 9177722"/>
              <a:gd name="connsiteY0" fmla="*/ 0 h 9066520"/>
              <a:gd name="connsiteX1" fmla="*/ 9177722 w 9177722"/>
              <a:gd name="connsiteY1" fmla="*/ 0 h 9066520"/>
              <a:gd name="connsiteX2" fmla="*/ 9177722 w 9177722"/>
              <a:gd name="connsiteY2" fmla="*/ 9066520 h 9066520"/>
              <a:gd name="connsiteX3" fmla="*/ 0 w 9177722"/>
              <a:gd name="connsiteY3" fmla="*/ 9066520 h 9066520"/>
              <a:gd name="connsiteX4" fmla="*/ 0 w 9177722"/>
              <a:gd name="connsiteY4" fmla="*/ 0 h 9066520"/>
              <a:gd name="connsiteX0" fmla="*/ 0 w 9177722"/>
              <a:gd name="connsiteY0" fmla="*/ 0 h 9066520"/>
              <a:gd name="connsiteX1" fmla="*/ 7368693 w 9177722"/>
              <a:gd name="connsiteY1" fmla="*/ 162792 h 9066520"/>
              <a:gd name="connsiteX2" fmla="*/ 9177722 w 9177722"/>
              <a:gd name="connsiteY2" fmla="*/ 9066520 h 9066520"/>
              <a:gd name="connsiteX3" fmla="*/ 0 w 9177722"/>
              <a:gd name="connsiteY3" fmla="*/ 9066520 h 9066520"/>
              <a:gd name="connsiteX4" fmla="*/ 0 w 9177722"/>
              <a:gd name="connsiteY4" fmla="*/ 0 h 9066520"/>
              <a:gd name="connsiteX0" fmla="*/ 0 w 9177722"/>
              <a:gd name="connsiteY0" fmla="*/ 0 h 9069175"/>
              <a:gd name="connsiteX1" fmla="*/ 7368693 w 9177722"/>
              <a:gd name="connsiteY1" fmla="*/ 162792 h 9069175"/>
              <a:gd name="connsiteX2" fmla="*/ 9177722 w 9177722"/>
              <a:gd name="connsiteY2" fmla="*/ 9066520 h 9069175"/>
              <a:gd name="connsiteX3" fmla="*/ 2102006 w 9177722"/>
              <a:gd name="connsiteY3" fmla="*/ 9069175 h 9069175"/>
              <a:gd name="connsiteX4" fmla="*/ 0 w 9177722"/>
              <a:gd name="connsiteY4" fmla="*/ 0 h 9069175"/>
              <a:gd name="connsiteX0" fmla="*/ 0 w 8649783"/>
              <a:gd name="connsiteY0" fmla="*/ 1289523 h 8906383"/>
              <a:gd name="connsiteX1" fmla="*/ 6840754 w 8649783"/>
              <a:gd name="connsiteY1" fmla="*/ 0 h 8906383"/>
              <a:gd name="connsiteX2" fmla="*/ 8649783 w 8649783"/>
              <a:gd name="connsiteY2" fmla="*/ 8903728 h 8906383"/>
              <a:gd name="connsiteX3" fmla="*/ 1574067 w 8649783"/>
              <a:gd name="connsiteY3" fmla="*/ 8906383 h 8906383"/>
              <a:gd name="connsiteX4" fmla="*/ 0 w 8649783"/>
              <a:gd name="connsiteY4" fmla="*/ 1289523 h 8906383"/>
              <a:gd name="connsiteX0" fmla="*/ 0 w 8293121"/>
              <a:gd name="connsiteY0" fmla="*/ 1595650 h 8906383"/>
              <a:gd name="connsiteX1" fmla="*/ 6484092 w 8293121"/>
              <a:gd name="connsiteY1" fmla="*/ 0 h 8906383"/>
              <a:gd name="connsiteX2" fmla="*/ 8293121 w 8293121"/>
              <a:gd name="connsiteY2" fmla="*/ 8903728 h 8906383"/>
              <a:gd name="connsiteX3" fmla="*/ 1217405 w 8293121"/>
              <a:gd name="connsiteY3" fmla="*/ 8906383 h 8906383"/>
              <a:gd name="connsiteX4" fmla="*/ 0 w 8293121"/>
              <a:gd name="connsiteY4" fmla="*/ 1595650 h 8906383"/>
              <a:gd name="connsiteX0" fmla="*/ 0 w 8522305"/>
              <a:gd name="connsiteY0" fmla="*/ 1688926 h 8906383"/>
              <a:gd name="connsiteX1" fmla="*/ 6713276 w 8522305"/>
              <a:gd name="connsiteY1" fmla="*/ 0 h 8906383"/>
              <a:gd name="connsiteX2" fmla="*/ 8522305 w 8522305"/>
              <a:gd name="connsiteY2" fmla="*/ 8903728 h 8906383"/>
              <a:gd name="connsiteX3" fmla="*/ 1446589 w 8522305"/>
              <a:gd name="connsiteY3" fmla="*/ 8906383 h 8906383"/>
              <a:gd name="connsiteX4" fmla="*/ 0 w 8522305"/>
              <a:gd name="connsiteY4" fmla="*/ 1688926 h 8906383"/>
              <a:gd name="connsiteX0" fmla="*/ 0 w 8522305"/>
              <a:gd name="connsiteY0" fmla="*/ 1416576 h 8634033"/>
              <a:gd name="connsiteX1" fmla="*/ 6768000 w 8522305"/>
              <a:gd name="connsiteY1" fmla="*/ 0 h 8634033"/>
              <a:gd name="connsiteX2" fmla="*/ 8522305 w 8522305"/>
              <a:gd name="connsiteY2" fmla="*/ 8631378 h 8634033"/>
              <a:gd name="connsiteX3" fmla="*/ 1446589 w 8522305"/>
              <a:gd name="connsiteY3" fmla="*/ 8634033 h 8634033"/>
              <a:gd name="connsiteX4" fmla="*/ 0 w 8522305"/>
              <a:gd name="connsiteY4" fmla="*/ 1416576 h 8634033"/>
              <a:gd name="connsiteX0" fmla="*/ 0 w 8522305"/>
              <a:gd name="connsiteY0" fmla="*/ 1121531 h 8338988"/>
              <a:gd name="connsiteX1" fmla="*/ 6827285 w 8522305"/>
              <a:gd name="connsiteY1" fmla="*/ 0 h 8338988"/>
              <a:gd name="connsiteX2" fmla="*/ 8522305 w 8522305"/>
              <a:gd name="connsiteY2" fmla="*/ 8336333 h 8338988"/>
              <a:gd name="connsiteX3" fmla="*/ 1446589 w 8522305"/>
              <a:gd name="connsiteY3" fmla="*/ 8338988 h 8338988"/>
              <a:gd name="connsiteX4" fmla="*/ 0 w 8522305"/>
              <a:gd name="connsiteY4" fmla="*/ 1121531 h 8338988"/>
              <a:gd name="connsiteX0" fmla="*/ 0 w 8522305"/>
              <a:gd name="connsiteY0" fmla="*/ 1346208 h 8563665"/>
              <a:gd name="connsiteX1" fmla="*/ 6770334 w 8522305"/>
              <a:gd name="connsiteY1" fmla="*/ 0 h 8563665"/>
              <a:gd name="connsiteX2" fmla="*/ 8522305 w 8522305"/>
              <a:gd name="connsiteY2" fmla="*/ 8561010 h 8563665"/>
              <a:gd name="connsiteX3" fmla="*/ 1446589 w 8522305"/>
              <a:gd name="connsiteY3" fmla="*/ 8563665 h 8563665"/>
              <a:gd name="connsiteX4" fmla="*/ 0 w 8522305"/>
              <a:gd name="connsiteY4" fmla="*/ 1346208 h 8563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305" h="8563665">
                <a:moveTo>
                  <a:pt x="0" y="1346208"/>
                </a:moveTo>
                <a:lnTo>
                  <a:pt x="6770334" y="0"/>
                </a:lnTo>
                <a:lnTo>
                  <a:pt x="8522305" y="8561010"/>
                </a:lnTo>
                <a:lnTo>
                  <a:pt x="1446589" y="8563665"/>
                </a:lnTo>
                <a:lnTo>
                  <a:pt x="0" y="1346208"/>
                </a:lnTo>
                <a:close/>
              </a:path>
            </a:pathLst>
          </a:custGeom>
          <a:gradFill flip="none" rotWithShape="1">
            <a:gsLst>
              <a:gs pos="94000">
                <a:schemeClr val="bg1"/>
              </a:gs>
              <a:gs pos="0">
                <a:srgbClr val="820000"/>
              </a:gs>
              <a:gs pos="77000">
                <a:srgbClr val="8200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D2FABD-98C8-5D2A-6AA9-03B2AD669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5084" y="0"/>
            <a:ext cx="8386916" cy="2818249"/>
          </a:xfrm>
        </p:spPr>
        <p:txBody>
          <a:bodyPr>
            <a:noAutofit/>
          </a:bodyPr>
          <a:lstStyle/>
          <a:p>
            <a:pPr algn="r"/>
            <a:r>
              <a:rPr lang="en-GB" sz="4000" b="1" noProof="0" dirty="0">
                <a:solidFill>
                  <a:schemeClr val="bg1">
                    <a:lumMod val="95000"/>
                  </a:schemeClr>
                </a:solidFill>
                <a:latin typeface="Constantia" panose="02030602050306030303" pitchFamily="18" charset="0"/>
              </a:rPr>
              <a:t>Design of FMCW Radar Based on Software Defined Radio with </a:t>
            </a:r>
            <a:r>
              <a:rPr lang="en-GB" sz="4000" b="1" noProof="0" dirty="0" err="1">
                <a:solidFill>
                  <a:schemeClr val="bg1">
                    <a:lumMod val="95000"/>
                  </a:schemeClr>
                </a:solidFill>
                <a:latin typeface="Constantia" panose="02030602050306030303" pitchFamily="18" charset="0"/>
              </a:rPr>
              <a:t>GNURadio</a:t>
            </a:r>
            <a:r>
              <a:rPr lang="en-GB" sz="4000" b="1" noProof="0" dirty="0">
                <a:solidFill>
                  <a:schemeClr val="bg1">
                    <a:lumMod val="95000"/>
                  </a:schemeClr>
                </a:solidFill>
                <a:latin typeface="Constantia" panose="02030602050306030303" pitchFamily="18" charset="0"/>
              </a:rPr>
              <a:t> for Detection, Range Estimation, and Velocity of an Object</a:t>
            </a:r>
            <a:endParaRPr lang="en-GB" sz="4000" noProof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F5D0D9-31D0-27EB-075E-8A53662E3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6000" y="3176237"/>
            <a:ext cx="4826000" cy="1012562"/>
          </a:xfrm>
        </p:spPr>
        <p:txBody>
          <a:bodyPr>
            <a:normAutofit/>
          </a:bodyPr>
          <a:lstStyle/>
          <a:p>
            <a:pPr algn="r"/>
            <a:r>
              <a:rPr lang="en-GB" sz="2800" cap="none" noProof="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Bima Pancara </a:t>
            </a:r>
            <a:r>
              <a:rPr lang="en-GB" sz="2800" cap="none" noProof="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Haryono</a:t>
            </a:r>
            <a:r>
              <a:rPr lang="en-GB" sz="2800" cap="none" noProof="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Putra</a:t>
            </a:r>
          </a:p>
          <a:p>
            <a:pPr algn="r"/>
            <a:r>
              <a:rPr lang="en-GB" sz="2800" cap="none" noProof="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1101210528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E212D63-8374-E5B6-1DB2-63451D391AAA}"/>
              </a:ext>
            </a:extLst>
          </p:cNvPr>
          <p:cNvSpPr txBox="1">
            <a:spLocks/>
          </p:cNvSpPr>
          <p:nvPr/>
        </p:nvSpPr>
        <p:spPr>
          <a:xfrm>
            <a:off x="6331352" y="4546787"/>
            <a:ext cx="5860648" cy="1420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Supervisor</a:t>
            </a:r>
          </a:p>
          <a:p>
            <a:pPr algn="r"/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Dr.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Fannush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Shofi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Akbar, S.ST.</a:t>
            </a:r>
          </a:p>
          <a:p>
            <a:pPr algn="r"/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Risdilah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Mimma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2800" dirty="0" err="1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Untsa</a:t>
            </a:r>
            <a:r>
              <a:rPr lang="en-GB" sz="2800" dirty="0">
                <a:solidFill>
                  <a:schemeClr val="bg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S.ST., M.T.</a:t>
            </a:r>
          </a:p>
        </p:txBody>
      </p:sp>
    </p:spTree>
    <p:extLst>
      <p:ext uri="{BB962C8B-B14F-4D97-AF65-F5344CB8AC3E}">
        <p14:creationId xmlns:p14="http://schemas.microsoft.com/office/powerpoint/2010/main" val="114729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B85B-35BF-B813-3DF7-FAAFA39E1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EC90D-13FE-01EC-E390-CAE0AA8AA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320"/>
            <a:ext cx="10515600" cy="463264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600" dirty="0"/>
              <a:t>Giving a step by step approach on how to implement FMCW radar system on USRP B210</a:t>
            </a:r>
          </a:p>
          <a:p>
            <a:pPr marL="0" indent="0" algn="just">
              <a:buNone/>
            </a:pPr>
            <a:r>
              <a:rPr lang="en-GB" sz="3600" dirty="0"/>
              <a:t>Assessing the ability of the designed system</a:t>
            </a:r>
          </a:p>
          <a:p>
            <a:pPr marL="0" indent="0" algn="just">
              <a:buNone/>
            </a:pPr>
            <a:r>
              <a:rPr lang="en-GB" sz="3600" dirty="0"/>
              <a:t>As a reference on the implementation of FMCW radar using B210 USRP</a:t>
            </a:r>
          </a:p>
        </p:txBody>
      </p:sp>
    </p:spTree>
    <p:extLst>
      <p:ext uri="{BB962C8B-B14F-4D97-AF65-F5344CB8AC3E}">
        <p14:creationId xmlns:p14="http://schemas.microsoft.com/office/powerpoint/2010/main" val="810818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291B5F-B878-9B6D-78D8-ACC09CFA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1727"/>
          </a:xfrm>
        </p:spPr>
        <p:txBody>
          <a:bodyPr>
            <a:normAutofit/>
          </a:bodyPr>
          <a:lstStyle/>
          <a:p>
            <a:r>
              <a:rPr lang="en-GB" sz="6000" b="1" noProof="0" dirty="0"/>
              <a:t>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D84A74-C992-01DE-2B82-6291D6EE0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671"/>
            <a:ext cx="10515600" cy="5161934"/>
          </a:xfrm>
        </p:spPr>
        <p:txBody>
          <a:bodyPr>
            <a:normAutofit lnSpcReduction="10000"/>
          </a:bodyPr>
          <a:lstStyle/>
          <a:p>
            <a:r>
              <a:rPr lang="en-GB" sz="4000" noProof="0" dirty="0"/>
              <a:t>Basic Overview</a:t>
            </a:r>
          </a:p>
          <a:p>
            <a:r>
              <a:rPr lang="en-GB" sz="4000" noProof="0" dirty="0"/>
              <a:t>Objectives</a:t>
            </a:r>
          </a:p>
          <a:p>
            <a:r>
              <a:rPr lang="en-GB" sz="4000" noProof="0" dirty="0"/>
              <a:t>Research Flowchart</a:t>
            </a:r>
          </a:p>
          <a:p>
            <a:r>
              <a:rPr lang="en-GB" sz="4000" noProof="0" dirty="0"/>
              <a:t>Data Acquisition </a:t>
            </a:r>
          </a:p>
          <a:p>
            <a:r>
              <a:rPr lang="en-GB" sz="4000" noProof="0" dirty="0"/>
              <a:t>Data</a:t>
            </a:r>
          </a:p>
          <a:p>
            <a:r>
              <a:rPr lang="en-GB" sz="4000" noProof="0" dirty="0"/>
              <a:t>Analysis</a:t>
            </a:r>
          </a:p>
          <a:p>
            <a:r>
              <a:rPr lang="en-GB" sz="4000" noProof="0" dirty="0"/>
              <a:t>Conclusion</a:t>
            </a:r>
          </a:p>
          <a:p>
            <a:r>
              <a:rPr lang="en-GB" sz="4000" noProof="0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72411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E0C7CA7-21C2-F4F7-05F8-41435B8A7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52" y="1296921"/>
            <a:ext cx="3486150" cy="1974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494EC0-DE99-8A94-27A6-3F2786DDE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925" y="1466191"/>
            <a:ext cx="3486150" cy="9960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604BF3-F777-A9A9-1021-5917E7D922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98" y="656907"/>
            <a:ext cx="3486150" cy="2614613"/>
          </a:xfrm>
          <a:prstGeom prst="rect">
            <a:avLst/>
          </a:prstGeom>
        </p:spPr>
      </p:pic>
      <p:pic>
        <p:nvPicPr>
          <p:cNvPr id="13" name="Picture 12" descr="A speed limit sign on a road&#10;&#10;Description automatically generated">
            <a:extLst>
              <a:ext uri="{FF2B5EF4-FFF2-40B4-BE49-F238E27FC236}">
                <a16:creationId xmlns:a16="http://schemas.microsoft.com/office/drawing/2014/main" id="{B920969F-86CC-5A9C-B48D-CDB72BE105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11" y="3586482"/>
            <a:ext cx="4130805" cy="2753870"/>
          </a:xfrm>
          <a:prstGeom prst="rect">
            <a:avLst/>
          </a:prstGeom>
        </p:spPr>
      </p:pic>
      <p:pic>
        <p:nvPicPr>
          <p:cNvPr id="15" name="Picture 14" descr="A black and white image of a measuring scale&#10;&#10;Description automatically generated with medium confidence">
            <a:extLst>
              <a:ext uri="{FF2B5EF4-FFF2-40B4-BE49-F238E27FC236}">
                <a16:creationId xmlns:a16="http://schemas.microsoft.com/office/drawing/2014/main" id="{C00571A0-19AB-F0F7-CAD1-2BC22A0CCA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22" b="31004"/>
          <a:stretch/>
        </p:blipFill>
        <p:spPr>
          <a:xfrm>
            <a:off x="1070968" y="3735129"/>
            <a:ext cx="4191544" cy="226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7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8E57A-604C-F677-BC4E-D9066D5DF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38E00-EC19-8FC4-6D63-E594A5179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4000" dirty="0"/>
              <a:t>Designing FMCW Radar system with </a:t>
            </a:r>
            <a:r>
              <a:rPr lang="en-GB" sz="4000" dirty="0" err="1"/>
              <a:t>GNURadio</a:t>
            </a:r>
            <a:r>
              <a:rPr lang="en-GB" sz="4000" dirty="0"/>
              <a:t> and USRP B210</a:t>
            </a:r>
          </a:p>
          <a:p>
            <a:pPr algn="just"/>
            <a:r>
              <a:rPr lang="en-GB" sz="4000" dirty="0"/>
              <a:t>Test the system’s ability to detect, estimate range and, the velocity of an object</a:t>
            </a:r>
          </a:p>
          <a:p>
            <a:pPr algn="just"/>
            <a:r>
              <a:rPr lang="en-GB" sz="4000" dirty="0"/>
              <a:t>Evaluating the designed System</a:t>
            </a:r>
          </a:p>
        </p:txBody>
      </p:sp>
    </p:spTree>
    <p:extLst>
      <p:ext uri="{BB962C8B-B14F-4D97-AF65-F5344CB8AC3E}">
        <p14:creationId xmlns:p14="http://schemas.microsoft.com/office/powerpoint/2010/main" val="122954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F5E687-99DA-194C-A124-AD237E2FF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960" y="127625"/>
            <a:ext cx="1854199" cy="6228738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2448630-234C-099F-055A-418423670DF7}"/>
              </a:ext>
            </a:extLst>
          </p:cNvPr>
          <p:cNvSpPr/>
          <p:nvPr/>
        </p:nvSpPr>
        <p:spPr>
          <a:xfrm>
            <a:off x="4904904" y="3597294"/>
            <a:ext cx="2382191" cy="2891995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C204D5-7795-3F13-95AE-67710E691327}"/>
              </a:ext>
            </a:extLst>
          </p:cNvPr>
          <p:cNvSpPr txBox="1"/>
          <p:nvPr/>
        </p:nvSpPr>
        <p:spPr>
          <a:xfrm>
            <a:off x="7287095" y="3597294"/>
            <a:ext cx="1345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/>
              <a:t>Done After Proposal</a:t>
            </a:r>
          </a:p>
        </p:txBody>
      </p:sp>
    </p:spTree>
    <p:extLst>
      <p:ext uri="{BB962C8B-B14F-4D97-AF65-F5344CB8AC3E}">
        <p14:creationId xmlns:p14="http://schemas.microsoft.com/office/powerpoint/2010/main" val="368132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ack lines with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4EA22290-6393-B9F2-00EE-C2C0A8A00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249" y="425685"/>
            <a:ext cx="6466363" cy="1867441"/>
          </a:xfrm>
        </p:spPr>
      </p:pic>
      <p:pic>
        <p:nvPicPr>
          <p:cNvPr id="7" name="Picture 6" descr="A computer on a table on a street&#10;&#10;Description automatically generated">
            <a:extLst>
              <a:ext uri="{FF2B5EF4-FFF2-40B4-BE49-F238E27FC236}">
                <a16:creationId xmlns:a16="http://schemas.microsoft.com/office/drawing/2014/main" id="{C692BE49-B89C-F4D8-D046-432F62581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4" y="1039925"/>
            <a:ext cx="3341869" cy="25064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F8A88A-BE6D-624C-0248-99A4EE7B02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999" y="2651591"/>
            <a:ext cx="3629483" cy="2706989"/>
          </a:xfrm>
          <a:prstGeom prst="rect">
            <a:avLst/>
          </a:prstGeom>
        </p:spPr>
      </p:pic>
      <p:pic>
        <p:nvPicPr>
          <p:cNvPr id="11" name="Picture 10" descr="A computer on a table&#10;&#10;Description automatically generated">
            <a:extLst>
              <a:ext uri="{FF2B5EF4-FFF2-40B4-BE49-F238E27FC236}">
                <a16:creationId xmlns:a16="http://schemas.microsoft.com/office/drawing/2014/main" id="{F70EB32F-0660-952A-8AE1-2E3ED9D67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1052" y="2523772"/>
            <a:ext cx="3895984" cy="29219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B8A86E-DB7B-29A1-064A-2B55112C62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62" y="3849491"/>
            <a:ext cx="3341871" cy="250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36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F1073-BC88-C13C-5C3A-2D0E9D351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148273"/>
            <a:ext cx="10515600" cy="918528"/>
          </a:xfrm>
        </p:spPr>
        <p:txBody>
          <a:bodyPr/>
          <a:lstStyle/>
          <a:p>
            <a:pPr algn="ctr"/>
            <a:r>
              <a:rPr lang="en-GB" sz="5400" b="1" dirty="0"/>
              <a:t>DATA</a:t>
            </a:r>
            <a:endParaRPr lang="en-GB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99BB80-BFA5-0C85-4859-686FE89404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7960248"/>
              </p:ext>
            </p:extLst>
          </p:nvPr>
        </p:nvGraphicFramePr>
        <p:xfrm>
          <a:off x="264160" y="1248728"/>
          <a:ext cx="4958080" cy="39776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54068581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4058718367"/>
                    </a:ext>
                  </a:extLst>
                </a:gridCol>
                <a:gridCol w="833120">
                  <a:extLst>
                    <a:ext uri="{9D8B030D-6E8A-4147-A177-3AD203B41FA5}">
                      <a16:colId xmlns:a16="http://schemas.microsoft.com/office/drawing/2014/main" val="1364522735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4068035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Actual Range (m)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Predict Range (m)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Trial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Absolute Deviation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3683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55,04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58,04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479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7,3192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10,3192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784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8,4902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11,4902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670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7,0264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1,0264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8368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6,7336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0,7336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8383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5,5626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0,4374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758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9,0757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0,0757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867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9,0757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0,0757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485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8,7830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0,2170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23359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C31D4A-1F77-96D9-9B00-DE00DDA9E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182306"/>
              </p:ext>
            </p:extLst>
          </p:nvPr>
        </p:nvGraphicFramePr>
        <p:xfrm>
          <a:off x="5679440" y="1248728"/>
          <a:ext cx="6248400" cy="54610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3163197414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3687072154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3260781164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778444256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Actual Velocity (km/h)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Predict Velocity (km/h)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Trial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423107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Approaching Radar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Receding Radar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59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857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851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0262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-9,8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10,3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476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6016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6464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-18,03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5663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6388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0343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575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0413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5346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1120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B1A9-F424-82A7-DBDD-5E9251524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26501-C21B-059D-3803-06BFD06E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600" noProof="0" dirty="0"/>
              <a:t>Great result in range estimation at 9 meter </a:t>
            </a:r>
          </a:p>
          <a:p>
            <a:pPr marL="0" indent="0" algn="just">
              <a:buNone/>
            </a:pPr>
            <a:r>
              <a:rPr lang="en-GB" sz="3600" noProof="0" dirty="0"/>
              <a:t>Average result in range estimation </a:t>
            </a:r>
            <a:r>
              <a:rPr lang="en-GB" sz="3600" dirty="0"/>
              <a:t>at 6 meter</a:t>
            </a:r>
          </a:p>
          <a:p>
            <a:pPr marL="0" indent="0" algn="just">
              <a:buNone/>
            </a:pPr>
            <a:r>
              <a:rPr lang="en-GB" sz="3600" noProof="0" dirty="0"/>
              <a:t>Bad result in range estimation at 3 meter</a:t>
            </a:r>
          </a:p>
          <a:p>
            <a:pPr marL="0" indent="0" algn="just">
              <a:buNone/>
            </a:pPr>
            <a:r>
              <a:rPr lang="en-GB" sz="3600" noProof="0" dirty="0"/>
              <a:t>Bad result in velocity estimation</a:t>
            </a:r>
          </a:p>
          <a:p>
            <a:pPr marL="0" indent="0" algn="just">
              <a:buNone/>
            </a:pPr>
            <a:r>
              <a:rPr lang="en-GB" sz="3600" dirty="0"/>
              <a:t>Can detect the movement of object</a:t>
            </a:r>
          </a:p>
          <a:p>
            <a:pPr marL="0" indent="0" algn="just">
              <a:buNone/>
            </a:pPr>
            <a:endParaRPr lang="en-GB" sz="3600" dirty="0"/>
          </a:p>
          <a:p>
            <a:pPr marL="0" indent="0" algn="just">
              <a:buNone/>
            </a:pPr>
            <a:r>
              <a:rPr lang="en-GB" sz="3600" b="1" dirty="0"/>
              <a:t>Bigger object for larger radar cross section </a:t>
            </a:r>
            <a:endParaRPr lang="en-GB" sz="3600" b="1" noProof="0" dirty="0"/>
          </a:p>
        </p:txBody>
      </p:sp>
    </p:spTree>
    <p:extLst>
      <p:ext uri="{BB962C8B-B14F-4D97-AF65-F5344CB8AC3E}">
        <p14:creationId xmlns:p14="http://schemas.microsoft.com/office/powerpoint/2010/main" val="414057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EA082-7A05-11A5-B843-744BF44FA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9195-D362-61B3-173C-ED83BBC96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dirty="0"/>
              <a:t>FMCW Radar has successfully been implemented</a:t>
            </a:r>
          </a:p>
          <a:p>
            <a:pPr marL="0" indent="0" algn="just">
              <a:buNone/>
            </a:pPr>
            <a:r>
              <a:rPr lang="en-GB" sz="3200" dirty="0"/>
              <a:t>Assessment of the system has been done, the designed system can detect an object, estimate range, and velocity </a:t>
            </a:r>
          </a:p>
          <a:p>
            <a:pPr marL="0" indent="0" algn="just">
              <a:buNone/>
            </a:pPr>
            <a:r>
              <a:rPr lang="en-GB" sz="3200" dirty="0"/>
              <a:t>The evaluation show a good range detection starting from 6 meter up to 9 meter, while velocity estimation does work, it is not reliable</a:t>
            </a:r>
          </a:p>
          <a:p>
            <a:pPr marL="0" indent="0" algn="just">
              <a:buNone/>
            </a:pPr>
            <a:r>
              <a:rPr lang="en-GB" sz="3200" dirty="0"/>
              <a:t>This research has shown the step by step in designing FMCW radar system with USRP B210 and </a:t>
            </a:r>
            <a:r>
              <a:rPr lang="en-GB" sz="3200" dirty="0" err="1"/>
              <a:t>GNURadio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817348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366</Words>
  <Application>Microsoft Office PowerPoint</Application>
  <PresentationFormat>Widescreen</PresentationFormat>
  <Paragraphs>132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Cambria</vt:lpstr>
      <vt:lpstr>Constantia</vt:lpstr>
      <vt:lpstr>Office Theme</vt:lpstr>
      <vt:lpstr>1_Office Theme</vt:lpstr>
      <vt:lpstr>Design of FMCW Radar Based on Software Defined Radio with GNURadio for Detection, Range Estimation, and Velocity of an Object</vt:lpstr>
      <vt:lpstr>OUTLINE</vt:lpstr>
      <vt:lpstr>PowerPoint Presentation</vt:lpstr>
      <vt:lpstr>OBJECTIVES</vt:lpstr>
      <vt:lpstr>PowerPoint Presentation</vt:lpstr>
      <vt:lpstr>PowerPoint Presentation</vt:lpstr>
      <vt:lpstr>DATA</vt:lpstr>
      <vt:lpstr>ANALYSIS</vt:lpstr>
      <vt:lpstr>CONCLUSION</vt:lpstr>
      <vt:lpstr>CONTRIBUTIONS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BIMA PANCARA HARYONO PUTRA</dc:creator>
  <cp:lastModifiedBy>BIMA PANCARA HARYONO PUTRA</cp:lastModifiedBy>
  <cp:revision>15</cp:revision>
  <dcterms:created xsi:type="dcterms:W3CDTF">2025-01-26T23:16:05Z</dcterms:created>
  <dcterms:modified xsi:type="dcterms:W3CDTF">2025-02-12T03:22:38Z</dcterms:modified>
</cp:coreProperties>
</file>

<file path=docProps/thumbnail.jpeg>
</file>